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82" r:id="rId3"/>
    <p:sldId id="286" r:id="rId4"/>
    <p:sldId id="309" r:id="rId5"/>
    <p:sldId id="311" r:id="rId6"/>
    <p:sldId id="310" r:id="rId7"/>
    <p:sldId id="287" r:id="rId8"/>
    <p:sldId id="283" r:id="rId9"/>
    <p:sldId id="297" r:id="rId10"/>
    <p:sldId id="272" r:id="rId11"/>
    <p:sldId id="273" r:id="rId12"/>
    <p:sldId id="274" r:id="rId13"/>
    <p:sldId id="275" r:id="rId14"/>
    <p:sldId id="276" r:id="rId15"/>
    <p:sldId id="298" r:id="rId16"/>
    <p:sldId id="299" r:id="rId17"/>
    <p:sldId id="308" r:id="rId18"/>
    <p:sldId id="305" r:id="rId19"/>
    <p:sldId id="304" r:id="rId20"/>
    <p:sldId id="303" r:id="rId21"/>
    <p:sldId id="278" r:id="rId22"/>
    <p:sldId id="307" r:id="rId23"/>
    <p:sldId id="306" r:id="rId24"/>
    <p:sldId id="293" r:id="rId25"/>
    <p:sldId id="27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60"/>
  </p:normalViewPr>
  <p:slideViewPr>
    <p:cSldViewPr>
      <p:cViewPr>
        <p:scale>
          <a:sx n="90" d="100"/>
          <a:sy n="90" d="100"/>
        </p:scale>
        <p:origin x="-2178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&#1056;&#1072;&#1073;&#1086;&#1095;&#1080;&#1081;%20&#1089;&#1090;&#1086;&#1083;\&#1092;&#1086;&#1088;&#1084;&#1099;%20&#1076;&#1083;&#1103;%20&#1089;&#1072;&#1081;&#1090;&#1072;%20&#1073;&#1102;&#1076;&#1078;&#1077;&#1090;%20&#1076;&#1083;&#1103;%20&#1075;&#1088;&#1072;&#1078;&#1076;&#1072;&#1085;\&#1044;&#1080;&#1072;&#1075;&#1088;&#1072;&#1084;&#1084;&#1099;%20&#1076;&#1083;&#1103;%20&#1055;&#1088;&#1077;&#1079;&#1077;&#1085;&#1090;&#1072;&#1094;&#1080;&#1081;\&#1076;&#1080;&#1072;&#1075;&#1088;&#1072;&#1084;&#1084;&#1099;%20&#1084;&#1077;&#1089;&#1090;&#1085;&#1099;&#1081;%20&#1073;&#1102;&#1076;&#1078;&#1077;&#1090;%20&#1085;&#1072;%202019%20&#1075;&#1086;&#1076;%20&#1076;&#1083;&#1103;%20&#1073;&#1102;&#1076;&#1078;&#1077;&#1090;%20&#1075;&#1088;&#1072;&#1078;&#1076;&#1072;&#1085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&#1056;&#1072;&#1073;&#1086;&#1095;&#1080;&#1081;%20&#1089;&#1090;&#1086;&#1083;\&#1092;&#1086;&#1088;&#1084;&#1099;%20&#1076;&#1083;&#1103;%20&#1089;&#1072;&#1081;&#1090;&#1072;%20&#1073;&#1102;&#1076;&#1078;&#1077;&#1090;%20&#1076;&#1083;&#1103;%20&#1075;&#1088;&#1072;&#1078;&#1076;&#1072;&#1085;\&#1044;&#1080;&#1072;&#1075;&#1088;&#1072;&#1084;&#1084;&#1099;%20&#1076;&#1083;&#1103;%20&#1055;&#1088;&#1077;&#1079;&#1077;&#1085;&#1090;&#1072;&#1094;&#1080;&#1081;\&#1076;&#1080;&#1072;&#1075;&#1088;&#1072;&#1084;&#1084;&#1099;%20&#1084;&#1077;&#1089;&#1090;&#1085;&#1099;&#1081;%20&#1073;&#1102;&#1076;&#1078;&#1077;&#1090;%20&#1085;&#1072;%202019%20&#1075;&#1086;&#1076;%20&#1076;&#1083;&#1103;%20&#1073;&#1102;&#1076;&#1078;&#1077;&#1090;%20&#1075;&#1088;&#1072;&#1078;&#1076;&#1072;&#1085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&#1056;&#1072;&#1073;&#1086;&#1095;&#1080;&#1081;%20&#1089;&#1090;&#1086;&#1083;\&#1092;&#1086;&#1088;&#1084;&#1099;%20&#1076;&#1083;&#1103;%20&#1089;&#1072;&#1081;&#1090;&#1072;%20&#1073;&#1102;&#1076;&#1078;&#1077;&#1090;%20&#1076;&#1083;&#1103;%20&#1075;&#1088;&#1072;&#1078;&#1076;&#1072;&#1085;\&#1044;&#1080;&#1072;&#1075;&#1088;&#1072;&#1084;&#1084;&#1099;%20&#1076;&#1083;&#1103;%20&#1055;&#1088;&#1077;&#1079;&#1077;&#1085;&#1090;&#1072;&#1094;&#1080;&#1081;\&#1076;&#1080;&#1072;&#1075;&#1088;&#1072;&#1084;&#1084;&#1099;%20&#1084;&#1077;&#1089;&#1090;&#1085;&#1099;&#1081;%20&#1073;&#1102;&#1076;&#1078;&#1077;&#1090;%20&#1085;&#1072;%202019%20&#1075;&#1086;&#1076;%20&#1076;&#1083;&#1103;%20&#1073;&#1102;&#1076;&#1078;&#1077;&#1090;%20&#1075;&#1088;&#1072;&#1078;&#1076;&#1072;&#1085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&#1056;&#1072;&#1073;&#1086;&#1095;&#1080;&#1081;%20&#1089;&#1090;&#1086;&#1083;\&#1092;&#1086;&#1088;&#1084;&#1099;%20&#1076;&#1083;&#1103;%20&#1089;&#1072;&#1081;&#1090;&#1072;%20&#1073;&#1102;&#1076;&#1078;&#1077;&#1090;%20&#1076;&#1083;&#1103;%20&#1075;&#1088;&#1072;&#1078;&#1076;&#1072;&#1085;\&#1044;&#1080;&#1072;&#1075;&#1088;&#1072;&#1084;&#1084;&#1099;%20&#1076;&#1083;&#1103;%20&#1055;&#1088;&#1077;&#1079;&#1077;&#1085;&#1090;&#1072;&#1094;&#1080;&#1081;\&#1076;&#1080;&#1072;&#1075;&#1088;&#1072;&#1084;&#1084;&#1099;%20&#1084;&#1077;&#1089;&#1090;&#1085;&#1099;&#1081;%20&#1073;&#1102;&#1076;&#1078;&#1077;&#1090;%20&#1085;&#1072;%202019%20&#1075;&#1086;&#1076;%20&#1076;&#1083;&#1103;%20&#1073;&#1102;&#1076;&#1078;&#1077;&#1090;%20&#1075;&#1088;&#1072;&#1078;&#1076;&#1072;&#1085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percentStacked"/>
        <c:ser>
          <c:idx val="0"/>
          <c:order val="0"/>
          <c:tx>
            <c:strRef>
              <c:f>'структура доходов 201-2017'!$A$2</c:f>
              <c:strCache>
                <c:ptCount val="1"/>
                <c:pt idx="0">
                  <c:v>налоговые доходы 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rgbClr val="FFC000"/>
              </a:solidFill>
            </a:ln>
          </c:spPr>
          <c:dLbls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'структура доходов 201-2017'!$B$1:$D$1</c:f>
              <c:strCache>
                <c:ptCount val="3"/>
                <c:pt idx="0">
                  <c:v>факт 2019</c:v>
                </c:pt>
                <c:pt idx="1">
                  <c:v>уточненный план 2020</c:v>
                </c:pt>
                <c:pt idx="2">
                  <c:v>Проект 2021</c:v>
                </c:pt>
              </c:strCache>
            </c:strRef>
          </c:cat>
          <c:val>
            <c:numRef>
              <c:f>'структура доходов 201-2017'!$B$2:$D$2</c:f>
              <c:numCache>
                <c:formatCode>#,##0.0</c:formatCode>
                <c:ptCount val="3"/>
                <c:pt idx="0">
                  <c:v>2118.1999999999998</c:v>
                </c:pt>
                <c:pt idx="1">
                  <c:v>2042.2</c:v>
                </c:pt>
                <c:pt idx="2">
                  <c:v>2218.6</c:v>
                </c:pt>
              </c:numCache>
            </c:numRef>
          </c:val>
        </c:ser>
        <c:ser>
          <c:idx val="1"/>
          <c:order val="1"/>
          <c:tx>
            <c:strRef>
              <c:f>'структура доходов 201-2017'!$A$3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00B0F0"/>
            </a:solidFill>
            <a:ln>
              <a:solidFill>
                <a:srgbClr val="0070C0"/>
              </a:solidFill>
            </a:ln>
          </c:spPr>
          <c:dLbls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'структура доходов 201-2017'!$B$1:$D$1</c:f>
              <c:strCache>
                <c:ptCount val="3"/>
                <c:pt idx="0">
                  <c:v>факт 2019</c:v>
                </c:pt>
                <c:pt idx="1">
                  <c:v>уточненный план 2020</c:v>
                </c:pt>
                <c:pt idx="2">
                  <c:v>Проект 2021</c:v>
                </c:pt>
              </c:strCache>
            </c:strRef>
          </c:cat>
          <c:val>
            <c:numRef>
              <c:f>'структура доходов 201-2017'!$B$3:$D$3</c:f>
              <c:numCache>
                <c:formatCode>#,##0.0</c:formatCode>
                <c:ptCount val="3"/>
                <c:pt idx="0">
                  <c:v>2726.9</c:v>
                </c:pt>
                <c:pt idx="1">
                  <c:v>1060.5999999999999</c:v>
                </c:pt>
                <c:pt idx="2">
                  <c:v>959.4</c:v>
                </c:pt>
              </c:numCache>
            </c:numRef>
          </c:val>
        </c:ser>
        <c:ser>
          <c:idx val="2"/>
          <c:order val="2"/>
          <c:tx>
            <c:strRef>
              <c:f>'структура доходов 201-2017'!$A$4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00B050"/>
              </a:solidFill>
            </a:ln>
          </c:spPr>
          <c:dLbls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'структура доходов 201-2017'!$B$1:$D$1</c:f>
              <c:strCache>
                <c:ptCount val="3"/>
                <c:pt idx="0">
                  <c:v>факт 2019</c:v>
                </c:pt>
                <c:pt idx="1">
                  <c:v>уточненный план 2020</c:v>
                </c:pt>
                <c:pt idx="2">
                  <c:v>Проект 2021</c:v>
                </c:pt>
              </c:strCache>
            </c:strRef>
          </c:cat>
          <c:val>
            <c:numRef>
              <c:f>'структура доходов 201-2017'!$B$4:$D$4</c:f>
              <c:numCache>
                <c:formatCode>#,##0.0</c:formatCode>
                <c:ptCount val="3"/>
                <c:pt idx="0">
                  <c:v>57648.9</c:v>
                </c:pt>
                <c:pt idx="1">
                  <c:v>72844.5</c:v>
                </c:pt>
                <c:pt idx="2">
                  <c:v>36026.1</c:v>
                </c:pt>
              </c:numCache>
            </c:numRef>
          </c:val>
        </c:ser>
        <c:overlap val="100"/>
        <c:axId val="78739712"/>
        <c:axId val="79183872"/>
      </c:barChart>
      <c:catAx>
        <c:axId val="7873971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9183872"/>
        <c:crosses val="autoZero"/>
        <c:auto val="1"/>
        <c:lblAlgn val="ctr"/>
        <c:lblOffset val="100"/>
      </c:catAx>
      <c:valAx>
        <c:axId val="79183872"/>
        <c:scaling>
          <c:orientation val="minMax"/>
        </c:scaling>
        <c:delete val="1"/>
        <c:axPos val="l"/>
        <c:numFmt formatCode="0%" sourceLinked="1"/>
        <c:tickLblPos val="none"/>
        <c:crossAx val="78739712"/>
        <c:crosses val="autoZero"/>
        <c:crossBetween val="between"/>
      </c:valAx>
    </c:plotArea>
    <c:legend>
      <c:legendPos val="r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 на 2021  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тыс. руб.)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c:rich>
      </c:tx>
    </c:title>
    <c:plotArea>
      <c:layout/>
      <c:pieChart>
        <c:varyColors val="1"/>
        <c:ser>
          <c:idx val="0"/>
          <c:order val="0"/>
          <c:tx>
            <c:strRef>
              <c:f>'налоговые ненал.'!$B$1</c:f>
              <c:strCache>
                <c:ptCount val="1"/>
                <c:pt idx="0">
                  <c:v>2021 проект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explosion val="25"/>
          <c:dLbls>
            <c:dLbl>
              <c:idx val="0"/>
              <c:layout>
                <c:manualLayout>
                  <c:x val="-5.0450932477559697E-2"/>
                  <c:y val="-0.19338016496665525"/>
                </c:manualLayout>
              </c:layout>
              <c:tx>
                <c:rich>
                  <a:bodyPr/>
                  <a:lstStyle/>
                  <a:p>
                    <a:r>
                      <a:rPr lang="ru-RU" sz="900" dirty="0"/>
                      <a:t>Н</a:t>
                    </a:r>
                    <a:r>
                      <a:rPr lang="ru-RU" dirty="0"/>
                      <a:t>алог на доходы </a:t>
                    </a:r>
                    <a:r>
                      <a:rPr lang="ru-RU"/>
                      <a:t>физических </a:t>
                    </a:r>
                    <a:r>
                      <a:rPr lang="ru-RU" smtClean="0"/>
                      <a:t>лиц</a:t>
                    </a:r>
                    <a:r>
                      <a:rPr lang="ru-RU" baseline="0" smtClean="0"/>
                      <a:t> -</a:t>
                    </a:r>
                    <a:r>
                      <a:rPr lang="ru-RU" smtClean="0"/>
                      <a:t> </a:t>
                    </a:r>
                    <a:r>
                      <a:rPr lang="ru-RU" dirty="0"/>
                      <a:t>852,7</a:t>
                    </a:r>
                  </a:p>
                </c:rich>
              </c:tx>
              <c:showVal val="1"/>
              <c:showCatName val="1"/>
            </c:dLbl>
            <c:dLbl>
              <c:idx val="1"/>
              <c:tx>
                <c:rich>
                  <a:bodyPr/>
                  <a:lstStyle/>
                  <a:p>
                    <a:r>
                      <a:rPr lang="ru-RU" sz="900"/>
                      <a:t>А</a:t>
                    </a:r>
                    <a:r>
                      <a:rPr lang="ru-RU"/>
                      <a:t>кцизы по подакцизным товарам (продукции), производимым на территории Российской </a:t>
                    </a:r>
                    <a:r>
                      <a:rPr lang="ru-RU" smtClean="0"/>
                      <a:t>Федерации</a:t>
                    </a:r>
                    <a:r>
                      <a:rPr lang="ru-RU" baseline="0" smtClean="0"/>
                      <a:t> -</a:t>
                    </a:r>
                    <a:r>
                      <a:rPr lang="ru-RU" smtClean="0"/>
                      <a:t>555,6</a:t>
                    </a:r>
                    <a:endParaRPr lang="ru-RU"/>
                  </a:p>
                </c:rich>
              </c:tx>
              <c:showVal val="1"/>
              <c:showCatName val="1"/>
            </c:dLbl>
            <c:dLbl>
              <c:idx val="2"/>
              <c:layout>
                <c:manualLayout>
                  <c:x val="1.0893336337123319E-2"/>
                  <c:y val="5.9954111705306033E-2"/>
                </c:manualLayout>
              </c:layout>
              <c:tx>
                <c:rich>
                  <a:bodyPr/>
                  <a:lstStyle/>
                  <a:p>
                    <a:r>
                      <a:rPr lang="ru-RU" sz="900"/>
                      <a:t>Н</a:t>
                    </a:r>
                    <a:r>
                      <a:rPr lang="ru-RU"/>
                      <a:t>алог, взимаемый в связи с применением упрощенной системы </a:t>
                    </a:r>
                    <a:r>
                      <a:rPr lang="ru-RU" smtClean="0"/>
                      <a:t>налогообложения54,8</a:t>
                    </a:r>
                    <a:endParaRPr lang="ru-RU"/>
                  </a:p>
                </c:rich>
              </c:tx>
              <c:showVal val="1"/>
              <c:showCatName val="1"/>
            </c:dLbl>
            <c:dLbl>
              <c:idx val="3"/>
              <c:tx>
                <c:rich>
                  <a:bodyPr/>
                  <a:lstStyle/>
                  <a:p>
                    <a:r>
                      <a:rPr lang="ru-RU" sz="900"/>
                      <a:t>Н</a:t>
                    </a:r>
                    <a:r>
                      <a:rPr lang="ru-RU"/>
                      <a:t>алог на имущество физических </a:t>
                    </a:r>
                    <a:r>
                      <a:rPr lang="ru-RU" smtClean="0"/>
                      <a:t>лиц</a:t>
                    </a:r>
                    <a:r>
                      <a:rPr lang="ru-RU" baseline="0" smtClean="0"/>
                      <a:t> - </a:t>
                    </a:r>
                    <a:r>
                      <a:rPr lang="ru-RU" smtClean="0"/>
                      <a:t>44,5</a:t>
                    </a:r>
                    <a:endParaRPr lang="ru-RU"/>
                  </a:p>
                </c:rich>
              </c:tx>
              <c:showVal val="1"/>
              <c:showCatName val="1"/>
            </c:dLbl>
            <c:dLbl>
              <c:idx val="4"/>
              <c:layout>
                <c:manualLayout>
                  <c:x val="5.6315889895771583E-2"/>
                  <c:y val="-0.14121948161915954"/>
                </c:manualLayout>
              </c:layout>
              <c:tx>
                <c:rich>
                  <a:bodyPr/>
                  <a:lstStyle/>
                  <a:p>
                    <a:r>
                      <a:rPr lang="ru-RU" sz="900"/>
                      <a:t>З</a:t>
                    </a:r>
                    <a:r>
                      <a:rPr lang="ru-RU"/>
                      <a:t>емельный налог </a:t>
                    </a:r>
                    <a:r>
                      <a:rPr lang="ru-RU" smtClean="0"/>
                      <a:t> 696,1 </a:t>
                    </a:r>
                    <a:endParaRPr lang="ru-RU"/>
                  </a:p>
                </c:rich>
              </c:tx>
              <c:showVal val="1"/>
              <c:showCatName val="1"/>
            </c:dLbl>
            <c:dLbl>
              <c:idx val="5"/>
              <c:layout>
                <c:manualLayout>
                  <c:x val="1.2202130545325821E-2"/>
                  <c:y val="-1.0107923443941659E-2"/>
                </c:manualLayout>
              </c:layout>
              <c:tx>
                <c:rich>
                  <a:bodyPr/>
                  <a:lstStyle/>
                  <a:p>
                    <a:r>
                      <a:rPr lang="ru-RU" sz="900"/>
                      <a:t>Г</a:t>
                    </a:r>
                    <a:r>
                      <a:rPr lang="ru-RU"/>
                      <a:t>осударственная </a:t>
                    </a:r>
                    <a:r>
                      <a:rPr lang="ru-RU" smtClean="0"/>
                      <a:t>пошлина</a:t>
                    </a:r>
                    <a:r>
                      <a:rPr lang="ru-RU" baseline="0" smtClean="0"/>
                      <a:t> - </a:t>
                    </a:r>
                    <a:r>
                      <a:rPr lang="ru-RU" smtClean="0"/>
                      <a:t>14,9</a:t>
                    </a:r>
                    <a:endParaRPr lang="ru-RU"/>
                  </a:p>
                </c:rich>
              </c:tx>
              <c:showVal val="1"/>
              <c:showCatName val="1"/>
            </c:dLbl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sz="9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LeaderLines val="1"/>
          </c:dLbls>
          <c:cat>
            <c:strRef>
              <c:f>'налоговые ненал.'!$A$2:$A$7</c:f>
              <c:strCache>
                <c:ptCount val="6"/>
                <c:pt idx="0">
                  <c:v>Налог на доходы физических лиц</c:v>
                </c:pt>
                <c:pt idx="1">
                  <c:v>Акцизы по подакцизным товарам (продукции), производимым на территории Российской Федерации</c:v>
                </c:pt>
                <c:pt idx="2">
                  <c:v>Налог, взимаемый в связи с применением упрощенной системы налогообложения</c:v>
                </c:pt>
                <c:pt idx="3">
                  <c:v>Налог на имущество физических лиц</c:v>
                </c:pt>
                <c:pt idx="4">
                  <c:v>Земельный налог </c:v>
                </c:pt>
                <c:pt idx="5">
                  <c:v>Государственная пошлина</c:v>
                </c:pt>
              </c:strCache>
            </c:strRef>
          </c:cat>
          <c:val>
            <c:numRef>
              <c:f>'налоговые ненал.'!$B$2:$B$7</c:f>
              <c:numCache>
                <c:formatCode>General</c:formatCode>
                <c:ptCount val="6"/>
                <c:pt idx="0">
                  <c:v>852.7</c:v>
                </c:pt>
                <c:pt idx="1">
                  <c:v>555.6</c:v>
                </c:pt>
                <c:pt idx="2">
                  <c:v>54.8</c:v>
                </c:pt>
                <c:pt idx="3">
                  <c:v>44.5</c:v>
                </c:pt>
                <c:pt idx="4">
                  <c:v>696.1</c:v>
                </c:pt>
                <c:pt idx="5">
                  <c:v>14.9</c:v>
                </c:pt>
              </c:numCache>
            </c:numRef>
          </c:val>
        </c:ser>
        <c:firstSliceAng val="0"/>
      </c:pieChart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floor>
      <c:spPr>
        <a:noFill/>
        <a:ln w="9525">
          <a:noFill/>
        </a:ln>
      </c:spPr>
    </c:floor>
    <c:plotArea>
      <c:layout>
        <c:manualLayout>
          <c:layoutTarget val="inner"/>
          <c:xMode val="edge"/>
          <c:yMode val="edge"/>
          <c:x val="2.7917398074518894E-2"/>
          <c:y val="1.4496106216508677E-2"/>
          <c:w val="0.59583341326861772"/>
          <c:h val="0.86600366321550315"/>
        </c:manualLayout>
      </c:layout>
      <c:bar3DChart>
        <c:barDir val="col"/>
        <c:grouping val="percentStacked"/>
        <c:ser>
          <c:idx val="0"/>
          <c:order val="0"/>
          <c:tx>
            <c:strRef>
              <c:f>'налоговые ненал.'!$A$12</c:f>
              <c:strCache>
                <c:ptCount val="1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dLbls>
            <c:spPr>
              <a:solidFill>
                <a:srgbClr val="FFFF00"/>
              </a:solidFill>
              <a:ln>
                <a:solidFill>
                  <a:srgbClr val="002060"/>
                </a:solidFill>
              </a:ln>
            </c:spPr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'налоговые ненал.'!$B$11:$D$11</c:f>
              <c:strCache>
                <c:ptCount val="3"/>
                <c:pt idx="0">
                  <c:v>2019 факт</c:v>
                </c:pt>
                <c:pt idx="1">
                  <c:v>2020 уточненный план</c:v>
                </c:pt>
                <c:pt idx="2">
                  <c:v>2021 проект</c:v>
                </c:pt>
              </c:strCache>
            </c:strRef>
          </c:cat>
          <c:val>
            <c:numRef>
              <c:f>'налоговые ненал.'!$B$12:$D$12</c:f>
              <c:numCache>
                <c:formatCode>General</c:formatCode>
                <c:ptCount val="3"/>
                <c:pt idx="0">
                  <c:v>2509.6999999999998</c:v>
                </c:pt>
                <c:pt idx="1">
                  <c:v>919.5</c:v>
                </c:pt>
                <c:pt idx="2">
                  <c:v>813.3</c:v>
                </c:pt>
              </c:numCache>
            </c:numRef>
          </c:val>
        </c:ser>
        <c:ser>
          <c:idx val="1"/>
          <c:order val="1"/>
          <c:tx>
            <c:strRef>
              <c:f>'налоговые ненал.'!$A$13</c:f>
              <c:strCache>
                <c:ptCount val="1"/>
                <c:pt idx="0">
                  <c:v>Прочие  доходы от компенсации затрат бюджетов сельских поселений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rgbClr val="00B050"/>
              </a:solidFill>
            </a:ln>
          </c:spPr>
          <c:dLbls>
            <c:spPr>
              <a:solidFill>
                <a:srgbClr val="FFFF00"/>
              </a:solidFill>
              <a:ln>
                <a:solidFill>
                  <a:srgbClr val="002060"/>
                </a:solidFill>
              </a:ln>
            </c:spPr>
            <c:txPr>
              <a:bodyPr/>
              <a:lstStyle/>
              <a:p>
                <a:pPr>
                  <a:defRPr sz="11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'налоговые ненал.'!$B$11:$D$11</c:f>
              <c:strCache>
                <c:ptCount val="3"/>
                <c:pt idx="0">
                  <c:v>2019 факт</c:v>
                </c:pt>
                <c:pt idx="1">
                  <c:v>2020 уточненный план</c:v>
                </c:pt>
                <c:pt idx="2">
                  <c:v>2021 проект</c:v>
                </c:pt>
              </c:strCache>
            </c:strRef>
          </c:cat>
          <c:val>
            <c:numRef>
              <c:f>'налоговые ненал.'!$B$13:$D$13</c:f>
              <c:numCache>
                <c:formatCode>General</c:formatCode>
                <c:ptCount val="3"/>
                <c:pt idx="0">
                  <c:v>116</c:v>
                </c:pt>
                <c:pt idx="1">
                  <c:v>141.1</c:v>
                </c:pt>
                <c:pt idx="2">
                  <c:v>146.1</c:v>
                </c:pt>
              </c:numCache>
            </c:numRef>
          </c:val>
        </c:ser>
        <c:ser>
          <c:idx val="2"/>
          <c:order val="2"/>
          <c:tx>
            <c:strRef>
              <c:f>'налоговые ненал.'!$A$14</c:f>
              <c:strCache>
                <c:ptCount val="1"/>
                <c:pt idx="0">
                  <c:v>Прочие неналоговые доходы бюджетов поселений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FFC000"/>
              </a:solidFill>
            </a:ln>
          </c:spPr>
          <c:dLbls>
            <c:spPr>
              <a:solidFill>
                <a:srgbClr val="FFFF00"/>
              </a:solidFill>
              <a:ln>
                <a:solidFill>
                  <a:srgbClr val="0070C0"/>
                </a:solidFill>
              </a:ln>
            </c:spPr>
            <c:txPr>
              <a:bodyPr/>
              <a:lstStyle/>
              <a:p>
                <a:pPr>
                  <a:defRPr sz="11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'налоговые ненал.'!$B$11:$D$11</c:f>
              <c:strCache>
                <c:ptCount val="3"/>
                <c:pt idx="0">
                  <c:v>2019 факт</c:v>
                </c:pt>
                <c:pt idx="1">
                  <c:v>2020 уточненный план</c:v>
                </c:pt>
                <c:pt idx="2">
                  <c:v>2021 проект</c:v>
                </c:pt>
              </c:strCache>
            </c:strRef>
          </c:cat>
          <c:val>
            <c:numRef>
              <c:f>'налоговые ненал.'!$B$14:$D$14</c:f>
              <c:numCache>
                <c:formatCode>General</c:formatCode>
                <c:ptCount val="3"/>
                <c:pt idx="0">
                  <c:v>101.2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hape val="cylinder"/>
        <c:axId val="85530496"/>
        <c:axId val="85532032"/>
        <c:axId val="0"/>
      </c:bar3DChart>
      <c:catAx>
        <c:axId val="85530496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5532032"/>
        <c:crosses val="autoZero"/>
        <c:auto val="1"/>
        <c:lblAlgn val="ctr"/>
        <c:lblOffset val="100"/>
      </c:catAx>
      <c:valAx>
        <c:axId val="85532032"/>
        <c:scaling>
          <c:orientation val="minMax"/>
        </c:scaling>
        <c:delete val="1"/>
        <c:axPos val="l"/>
        <c:numFmt formatCode="0%" sourceLinked="1"/>
        <c:tickLblPos val="none"/>
        <c:crossAx val="85530496"/>
        <c:crosses val="autoZero"/>
        <c:crossBetween val="between"/>
      </c:valAx>
    </c:plotArea>
    <c:legend>
      <c:legendPos val="r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floor>
      <c:spPr>
        <a:noFill/>
        <a:ln w="9525">
          <a:noFill/>
        </a:ln>
      </c:spPr>
    </c:floor>
    <c:plotArea>
      <c:layout>
        <c:manualLayout>
          <c:layoutTarget val="inner"/>
          <c:xMode val="edge"/>
          <c:yMode val="edge"/>
          <c:x val="3.3319908899011229E-2"/>
          <c:y val="2.5320668045135667E-2"/>
          <c:w val="0.4334259156390034"/>
          <c:h val="0.76160020097034165"/>
        </c:manualLayout>
      </c:layout>
      <c:line3DChart>
        <c:grouping val="standard"/>
        <c:ser>
          <c:idx val="0"/>
          <c:order val="0"/>
          <c:tx>
            <c:strRef>
              <c:f>'безвозмездные 2019'!$B$2</c:f>
              <c:strCache>
                <c:ptCount val="1"/>
                <c:pt idx="0">
                  <c:v>2019 факт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'безвозмездные 2019'!$A$3:$A$9</c:f>
              <c:strCache>
                <c:ptCount val="7"/>
                <c:pt idx="0">
                  <c:v>БЕЗВОЗМЕЗДНЫЕ ПОСТУПЛЕНИЯ ОТ ДРУГИХ БЮДЖЕТОВ БЮДЖЕТНОЙ СИСТЕМЫ ВСЕГО, в том числе</c:v>
                </c:pt>
                <c:pt idx="1">
                  <c:v>Дотации на выравнивание бюджетной обеспеченности</c:v>
                </c:pt>
                <c:pt idx="2">
                  <c:v>Прочие дотации на поддержку мер по обеспечению сбалансированности бюджетов поселений муниципального района "Заполярный район"</c:v>
                </c:pt>
                <c:pt idx="3">
                  <c:v>Прочие субсидии бюджетам сельских поселений</c:v>
                </c:pt>
                <c:pt idx="4">
                  <c:v>Субвенции бюджетам сельских поселений на выполнение передаваемых полномочий субъектов Российской Федерации</c:v>
                </c:pt>
                <c:pt idx="5">
                  <c:v>Иные межбюджетные трансферты</c:v>
                </c:pt>
                <c:pt idx="6">
                  <c:v>Прочие безвозмездные поступления</c:v>
                </c:pt>
              </c:strCache>
            </c:strRef>
          </c:cat>
          <c:val>
            <c:numRef>
              <c:f>'безвозмездные 2019'!$B$3:$B$9</c:f>
              <c:numCache>
                <c:formatCode>0.0</c:formatCode>
                <c:ptCount val="7"/>
                <c:pt idx="0">
                  <c:v>57648.9</c:v>
                </c:pt>
                <c:pt idx="1">
                  <c:v>5967.9</c:v>
                </c:pt>
                <c:pt idx="2" formatCode="General">
                  <c:v>6756.1</c:v>
                </c:pt>
                <c:pt idx="3" formatCode="General">
                  <c:v>2879.4</c:v>
                </c:pt>
                <c:pt idx="4" formatCode="General">
                  <c:v>17783.2</c:v>
                </c:pt>
                <c:pt idx="5" formatCode="General">
                  <c:v>24065.8</c:v>
                </c:pt>
                <c:pt idx="6" formatCode="General">
                  <c:v>196.49999999999997</c:v>
                </c:pt>
              </c:numCache>
            </c:numRef>
          </c:val>
        </c:ser>
        <c:ser>
          <c:idx val="1"/>
          <c:order val="1"/>
          <c:tx>
            <c:strRef>
              <c:f>'безвозмездные 2019'!$C$2</c:f>
              <c:strCache>
                <c:ptCount val="1"/>
                <c:pt idx="0">
                  <c:v>2020 год уточненный план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'безвозмездные 2019'!$A$3:$A$9</c:f>
              <c:strCache>
                <c:ptCount val="7"/>
                <c:pt idx="0">
                  <c:v>БЕЗВОЗМЕЗДНЫЕ ПОСТУПЛЕНИЯ ОТ ДРУГИХ БЮДЖЕТОВ БЮДЖЕТНОЙ СИСТЕМЫ ВСЕГО, в том числе</c:v>
                </c:pt>
                <c:pt idx="1">
                  <c:v>Дотации на выравнивание бюджетной обеспеченности</c:v>
                </c:pt>
                <c:pt idx="2">
                  <c:v>Прочие дотации на поддержку мер по обеспечению сбалансированности бюджетов поселений муниципального района "Заполярный район"</c:v>
                </c:pt>
                <c:pt idx="3">
                  <c:v>Прочие субсидии бюджетам сельских поселений</c:v>
                </c:pt>
                <c:pt idx="4">
                  <c:v>Субвенции бюджетам сельских поселений на выполнение передаваемых полномочий субъектов Российской Федерации</c:v>
                </c:pt>
                <c:pt idx="5">
                  <c:v>Иные межбюджетные трансферты</c:v>
                </c:pt>
                <c:pt idx="6">
                  <c:v>Прочие безвозмездные поступления</c:v>
                </c:pt>
              </c:strCache>
            </c:strRef>
          </c:cat>
          <c:val>
            <c:numRef>
              <c:f>'безвозмездные 2019'!$C$3:$C$9</c:f>
              <c:numCache>
                <c:formatCode>General</c:formatCode>
                <c:ptCount val="7"/>
                <c:pt idx="0">
                  <c:v>72844.500000000015</c:v>
                </c:pt>
                <c:pt idx="1">
                  <c:v>5752.5</c:v>
                </c:pt>
                <c:pt idx="2">
                  <c:v>6758.5</c:v>
                </c:pt>
                <c:pt idx="3">
                  <c:v>19255.5</c:v>
                </c:pt>
                <c:pt idx="4">
                  <c:v>276.39999999999981</c:v>
                </c:pt>
                <c:pt idx="5">
                  <c:v>41464.300000000003</c:v>
                </c:pt>
                <c:pt idx="6">
                  <c:v>-662.7</c:v>
                </c:pt>
              </c:numCache>
            </c:numRef>
          </c:val>
        </c:ser>
        <c:ser>
          <c:idx val="2"/>
          <c:order val="2"/>
          <c:tx>
            <c:strRef>
              <c:f>'безвозмездные 2019'!$D$2</c:f>
              <c:strCache>
                <c:ptCount val="1"/>
                <c:pt idx="0">
                  <c:v>2020 год проект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'безвозмездные 2019'!$A$3:$A$9</c:f>
              <c:strCache>
                <c:ptCount val="7"/>
                <c:pt idx="0">
                  <c:v>БЕЗВОЗМЕЗДНЫЕ ПОСТУПЛЕНИЯ ОТ ДРУГИХ БЮДЖЕТОВ БЮДЖЕТНОЙ СИСТЕМЫ ВСЕГО, в том числе</c:v>
                </c:pt>
                <c:pt idx="1">
                  <c:v>Дотации на выравнивание бюджетной обеспеченности</c:v>
                </c:pt>
                <c:pt idx="2">
                  <c:v>Прочие дотации на поддержку мер по обеспечению сбалансированности бюджетов поселений муниципального района "Заполярный район"</c:v>
                </c:pt>
                <c:pt idx="3">
                  <c:v>Прочие субсидии бюджетам сельских поселений</c:v>
                </c:pt>
                <c:pt idx="4">
                  <c:v>Субвенции бюджетам сельских поселений на выполнение передаваемых полномочий субъектов Российской Федерации</c:v>
                </c:pt>
                <c:pt idx="5">
                  <c:v>Иные межбюджетные трансферты</c:v>
                </c:pt>
                <c:pt idx="6">
                  <c:v>Прочие безвозмездные поступления</c:v>
                </c:pt>
              </c:strCache>
            </c:strRef>
          </c:cat>
          <c:val>
            <c:numRef>
              <c:f>'безвозмездные 2019'!$D$3:$D$9</c:f>
              <c:numCache>
                <c:formatCode>0.0</c:formatCode>
                <c:ptCount val="7"/>
                <c:pt idx="0" formatCode="General">
                  <c:v>36026.1</c:v>
                </c:pt>
                <c:pt idx="1">
                  <c:v>5533.5</c:v>
                </c:pt>
                <c:pt idx="2" formatCode="General">
                  <c:v>7480.5</c:v>
                </c:pt>
                <c:pt idx="3" formatCode="General">
                  <c:v>7576.1</c:v>
                </c:pt>
                <c:pt idx="4" formatCode="General">
                  <c:v>178.6</c:v>
                </c:pt>
                <c:pt idx="5" formatCode="General">
                  <c:v>15257.4</c:v>
                </c:pt>
                <c:pt idx="6" formatCode="General">
                  <c:v>0</c:v>
                </c:pt>
              </c:numCache>
            </c:numRef>
          </c:val>
        </c:ser>
        <c:axId val="92937600"/>
        <c:axId val="92951680"/>
        <c:axId val="92946432"/>
      </c:line3DChart>
      <c:catAx>
        <c:axId val="92937600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2951680"/>
        <c:crosses val="autoZero"/>
        <c:auto val="1"/>
        <c:lblAlgn val="ctr"/>
        <c:lblOffset val="100"/>
      </c:catAx>
      <c:valAx>
        <c:axId val="92951680"/>
        <c:scaling>
          <c:orientation val="minMax"/>
        </c:scaling>
        <c:delete val="1"/>
        <c:axPos val="l"/>
        <c:numFmt formatCode="0.0" sourceLinked="1"/>
        <c:tickLblPos val="none"/>
        <c:crossAx val="92937600"/>
        <c:crosses val="autoZero"/>
        <c:crossBetween val="between"/>
      </c:valAx>
      <c:serAx>
        <c:axId val="92946432"/>
        <c:scaling>
          <c:orientation val="minMax"/>
        </c:scaling>
        <c:delete val="1"/>
        <c:axPos val="b"/>
        <c:tickLblPos val="none"/>
        <c:crossAx val="92951680"/>
        <c:crosses val="autoZero"/>
      </c:serAx>
    </c:plotArea>
    <c:legend>
      <c:legendPos val="r"/>
      <c:layout>
        <c:manualLayout>
          <c:xMode val="edge"/>
          <c:yMode val="edge"/>
          <c:x val="0.66784940562159867"/>
          <c:y val="0.56254782735491393"/>
          <c:w val="0.31451366514831702"/>
          <c:h val="0.41039093030037932"/>
        </c:manualLayout>
      </c:layout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594003"/>
            <a:ext cx="91440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ГРАЖДАН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 РЕШЕНИЯ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___ декабря 2020 № __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СОВЕТА ДЕПУТАТОВ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МУНИЦИПАЛЬНОГО ОБРАЗОВАНИЯ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ТЕЛЬВИСОЧНЫЙ СЕЛЬСОВЕТ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НЕНЕЦКОГО АВТОНОМНОГО ОКРУГА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  МЕСТНОМ БЮДЖЕТЕ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2021 ГОД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861048"/>
            <a:ext cx="6678488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МО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НАО</a:t>
            </a:r>
          </a:p>
          <a:p>
            <a:pPr algn="r">
              <a:lnSpc>
                <a:spcPct val="90000"/>
              </a:lnSpc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Администрация МО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НАО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Тел. 8-818-53-39-202, 227, 140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80728"/>
            <a:ext cx="83058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СТРУКТУРА ДОХОДОВ МЕСТНОГО БЮДЖЕТА, тыс.руб.</a:t>
            </a:r>
            <a:endParaRPr lang="ru-RU" sz="2800" dirty="0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412776"/>
          <a:ext cx="914400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СТРУКТУРА НАЛОГОВЫХ ПЛАТЕЖЕЙ В МЕСТНЫЙ БЮДЖЕТ</a:t>
            </a:r>
            <a:endParaRPr lang="ru-RU" sz="2800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0" y="1484783"/>
          <a:ext cx="3923928" cy="5218834"/>
        </p:xfrm>
        <a:graphic>
          <a:graphicData uri="http://schemas.openxmlformats.org/drawingml/2006/table">
            <a:tbl>
              <a:tblPr/>
              <a:tblGrid>
                <a:gridCol w="1622762"/>
                <a:gridCol w="644982"/>
                <a:gridCol w="792088"/>
                <a:gridCol w="864096"/>
              </a:tblGrid>
              <a:tr h="4686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</a:p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</a:p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686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853,3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872,9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Arial Cyr"/>
                        </a:rPr>
                        <a:t>852,7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11716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501,3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472,9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Arial Cyr"/>
                        </a:rPr>
                        <a:t>555,6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9373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Налог, взимаемый в связи с применением упрощенной системы налогообложения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34,5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Arial Cyr"/>
                        </a:rPr>
                        <a:t>54,8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7029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Arial Cyr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Arial Cyr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686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33,2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Arial Cyr"/>
                        </a:rPr>
                        <a:t>44,5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Arial Cyr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2489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593,7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612,2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Arial Cyr"/>
                        </a:rPr>
                        <a:t>696,1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Arial Cyr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686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16,5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Arial Cyr"/>
                        </a:rPr>
                        <a:t>14,9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Arial Cyr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2489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2 118,2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2 042,2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Arial Cyr"/>
                        </a:rPr>
                        <a:t>2 218,6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Arial Cyr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3923928" y="1412776"/>
          <a:ext cx="5220072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СТРУКТУРА НЕНАЛОГОВЫХ ПЛАТЕЖЕЙ В МЕСТНЫЙ БЮДЖЕТ</a:t>
            </a:r>
            <a:endParaRPr lang="ru-RU" sz="28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-1" y="1412777"/>
          <a:ext cx="4139953" cy="5307375"/>
        </p:xfrm>
        <a:graphic>
          <a:graphicData uri="http://schemas.openxmlformats.org/drawingml/2006/table">
            <a:tbl>
              <a:tblPr/>
              <a:tblGrid>
                <a:gridCol w="1712100"/>
                <a:gridCol w="771872"/>
                <a:gridCol w="978534"/>
                <a:gridCol w="677447"/>
              </a:tblGrid>
              <a:tr h="5642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факт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уточненный план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проект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14465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2509,7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919,5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813,3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11572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 доходы от компенсации затрат бюджетов сельских поселений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141,1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146,1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1148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 бюджетов поселений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101,2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86791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2726,9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1060,6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959,4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4139952" y="1412776"/>
          <a:ext cx="5004048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80728"/>
            <a:ext cx="83058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СТРУКТУРА БЕЗВОЗМЕЗДНЫХ ПОСТУПЛЕНИЙ В МЕСТНЫЙ БЮДЖЕТ (тыс.руб.)</a:t>
            </a:r>
            <a:endParaRPr lang="ru-RU" sz="20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556791"/>
          <a:ext cx="4716016" cy="5211720"/>
        </p:xfrm>
        <a:graphic>
          <a:graphicData uri="http://schemas.openxmlformats.org/drawingml/2006/table">
            <a:tbl>
              <a:tblPr/>
              <a:tblGrid>
                <a:gridCol w="2338565"/>
                <a:gridCol w="690228"/>
                <a:gridCol w="920304"/>
                <a:gridCol w="766919"/>
              </a:tblGrid>
              <a:tr h="7772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факт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 уточненный план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 проект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542547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ОТ ДРУГИХ БЮДЖЕТОВ БЮДЖЕТНОЙ СИСТЕМЫ ВСЕГО, в том числе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57648,9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72844,5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36026,1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513011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на выравнивание бюджетной обеспеченности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5967,9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5752,5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5533,5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849682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дотации на поддержку мер по обеспечению сбалансированности бюджетов поселений муниципального района "Заполярный район"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6756,1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6758,5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7480,5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6637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субсидии бюджетам сельских поселений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2879,4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19255,5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7576,1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566454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 бюджетам сельских поселений на выполнение передаваемых полномочий субъектов Российской Федерации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17783,2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276,4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178,6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333911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24065,8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41464,3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15257,4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991296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196,5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-662,7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5076056" y="0"/>
          <a:ext cx="3888432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80728"/>
            <a:ext cx="83058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ДИНАМИКА СТРУКТУРЫ РАСХОДОВ МЕСТНОГО БЮДЖЕТА </a:t>
            </a:r>
            <a:br>
              <a:rPr lang="ru-RU" sz="2000" dirty="0" smtClean="0"/>
            </a:br>
            <a:r>
              <a:rPr lang="ru-RU" sz="2000" dirty="0" smtClean="0"/>
              <a:t>по подразделам 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1397000"/>
          <a:ext cx="9144000" cy="5343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7944"/>
                <a:gridCol w="1584176"/>
                <a:gridCol w="1584176"/>
                <a:gridCol w="1907704"/>
              </a:tblGrid>
              <a:tr h="122521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раздела, подраздела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исполнение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17 138,7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17 931,1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16 468,9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142,1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152,7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165,2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1 300,7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257,5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232,3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1 853,7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3 442,0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1 947,0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25 695,0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63 017,4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16 380,4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4 125,3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3 981,3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925,8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36,7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75656" y="332656"/>
            <a:ext cx="129614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476672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3"/>
          <a:ext cx="9143995" cy="5733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1798"/>
                <a:gridCol w="864096"/>
                <a:gridCol w="864096"/>
                <a:gridCol w="864096"/>
                <a:gridCol w="1167339"/>
                <a:gridCol w="1306285"/>
                <a:gridCol w="1306285"/>
              </a:tblGrid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ожидаемое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муниципального образования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2 065,0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3 133,8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3 316,0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3 018,9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3 018,9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2 996,3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представительных органов  муниципальных образований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90,3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85,4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85,4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 исполнительных органов  власти  местных администраций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9 756,4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9 460,5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10 632,7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10 867,9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10 867,9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10 846,0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 органов финансово-бюджетного контроля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448,5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463,9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выборов главы и представительных органов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222,0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471,6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197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52,0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1 276,5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1 910,0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2 636,3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3 421,5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3 411,6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2 009,2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93610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5696" y="260648"/>
            <a:ext cx="7308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1700810"/>
          <a:ext cx="9144000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9912"/>
                <a:gridCol w="1512168"/>
                <a:gridCol w="1296144"/>
                <a:gridCol w="1296144"/>
                <a:gridCol w="1259632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должности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служащие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Специалисты, не относящиеся к муниципальной должности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Технический персонал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836712"/>
            <a:ext cx="9144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СВЕДЕНИЯ О ЧИСЛЕННОСТИ МУНИЦИПАЛЬНЫХ  СЛУЖАЩИХ   И ДОЛЖНОСТЯХ, НЕ ОТНОСЯЩИХСЯ К МУНИЦИПАЛЬНОЙ СЛУЖБЕ </a:t>
            </a:r>
            <a:endParaRPr lang="ru-RU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93610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5696" y="260648"/>
            <a:ext cx="7308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оборона.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3"/>
          <a:ext cx="9143995" cy="57332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1798"/>
                <a:gridCol w="864096"/>
                <a:gridCol w="864096"/>
                <a:gridCol w="864096"/>
                <a:gridCol w="1167339"/>
                <a:gridCol w="1306285"/>
                <a:gridCol w="1306285"/>
              </a:tblGrid>
              <a:tr h="114665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ожидаемое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12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Мобилизационная и вневойсковая подготовка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140,5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142,1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152,7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152,7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48109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Защита населения и территории от чрезвычайных ситуаций природного и техногенного характера, гражданская оборона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1 213,8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157,5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157,5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12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пожарной безопасности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898,7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188,6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48109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деятельности.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93610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5696" y="260648"/>
            <a:ext cx="7308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экономика.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4" y="1124743"/>
          <a:ext cx="8856985" cy="2519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46"/>
                <a:gridCol w="833645"/>
                <a:gridCol w="833645"/>
                <a:gridCol w="833645"/>
                <a:gridCol w="1126202"/>
                <a:gridCol w="1260251"/>
                <a:gridCol w="1260251"/>
              </a:tblGrid>
              <a:tr h="66020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ожидаемое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6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Транспорт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(содержание мест причаливания)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212,2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893,6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773,5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527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1 298,2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1 500,3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2 478,4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2 478,4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1 699,2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6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6" name="Содержимое 15" descr="гнаг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761656"/>
            <a:ext cx="8856984" cy="309634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93610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7744" y="26064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коммунальное хозяйство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3" y="1052735"/>
          <a:ext cx="9143997" cy="3266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5773"/>
                <a:gridCol w="936104"/>
                <a:gridCol w="1008112"/>
                <a:gridCol w="936104"/>
                <a:gridCol w="1095332"/>
                <a:gridCol w="1306286"/>
                <a:gridCol w="1306286"/>
              </a:tblGrid>
              <a:tr h="7480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ожидаемое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218,4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416,5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3 796,0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18 835,5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18 835,5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4 504,3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8 716,4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10 872,2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26 411,1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25 574,0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6 426,1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1 593,8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2 871,2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4 226,6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3 732,3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3 732,3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1 790,6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жилищно-коммунального хозяйства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6 800,2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14 038,5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13 938,5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8 113,7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3789040"/>
            <a:ext cx="9144000" cy="306896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41277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141277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1196752"/>
            <a:ext cx="338437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softEdge rad="317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образование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Ненецкого автономного округа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4716016" y="1700808"/>
            <a:ext cx="230425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067944" y="1988840"/>
            <a:ext cx="252028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411760" y="2636912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75656" y="4149080"/>
            <a:ext cx="2304256" cy="369332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населенных пункта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>
            <a:stCxn id="15" idx="2"/>
          </p:cNvCxnSpPr>
          <p:nvPr/>
        </p:nvCxnSpPr>
        <p:spPr>
          <a:xfrm flipH="1">
            <a:off x="971600" y="4518412"/>
            <a:ext cx="1656184" cy="6387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5" idx="2"/>
          </p:cNvCxnSpPr>
          <p:nvPr/>
        </p:nvCxnSpPr>
        <p:spPr>
          <a:xfrm flipH="1">
            <a:off x="2411760" y="4518412"/>
            <a:ext cx="216024" cy="9988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5" idx="2"/>
          </p:cNvCxnSpPr>
          <p:nvPr/>
        </p:nvCxnSpPr>
        <p:spPr>
          <a:xfrm>
            <a:off x="2627784" y="4518412"/>
            <a:ext cx="1296144" cy="5667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7504" y="5445224"/>
            <a:ext cx="15841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с. </a:t>
            </a:r>
            <a:r>
              <a:rPr lang="ru-RU" dirty="0" err="1" smtClean="0"/>
              <a:t>Тельвиска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123728" y="5661248"/>
            <a:ext cx="1656184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err="1" smtClean="0"/>
              <a:t>д.Макарово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067944" y="5157192"/>
            <a:ext cx="1728192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д.Устье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7236296" y="1340768"/>
            <a:ext cx="1368152" cy="369332"/>
          </a:xfrm>
          <a:prstGeom prst="rect">
            <a:avLst/>
          </a:prstGeom>
          <a:solidFill>
            <a:schemeClr val="accent4"/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257,05  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60232" y="2348880"/>
            <a:ext cx="2304256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858 человек без учета временно зарегистрированных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3563888" y="2204864"/>
            <a:ext cx="2808312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444208" y="4149080"/>
            <a:ext cx="2520280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bg2">
                <a:lumMod val="25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885 человек с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учетом временно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зарегистрированных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1152128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260648"/>
            <a:ext cx="6732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Образование. Социальная политика.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7" cy="3501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1799"/>
                <a:gridCol w="864096"/>
                <a:gridCol w="864096"/>
                <a:gridCol w="864096"/>
                <a:gridCol w="1167340"/>
                <a:gridCol w="1306285"/>
                <a:gridCol w="1306285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ожидаемое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 и оздоровление детей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3 619,0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3 881,6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4 125,2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3 981,3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980,7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3 925,8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8" name="Рисунок 7" descr="DSC043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4509120"/>
            <a:ext cx="273630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203202176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81128"/>
            <a:ext cx="2411760" cy="2276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305800" cy="43204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БЮДЖЕТНЫЕ ИНВЕСТИЦИИ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1772816"/>
          <a:ext cx="9144000" cy="309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3278"/>
                <a:gridCol w="2660722"/>
              </a:tblGrid>
              <a:tr h="93705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Показатель, тыс.руб.</a:t>
                      </a:r>
                    </a:p>
                    <a:p>
                      <a:pPr algn="ctr"/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1592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 выкуп жилых помещений собственников в соответствии со статьей 32 Жилищного кодекса Российской Федерации  в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с.Тельвиска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Пустозерская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30 кв.8</a:t>
                      </a: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1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011,3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305800" cy="43204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МЕЖБЮДЖЕТНЫЕ ТРАНСФЕРТЫ 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Муниципальному району « «ЗАПОЛЯРНЫЙ РАЙОН»  тыс.руб.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695088"/>
          <a:ext cx="91440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3928"/>
                <a:gridCol w="1224136"/>
                <a:gridCol w="1080120"/>
                <a:gridCol w="1584176"/>
                <a:gridCol w="1331640"/>
              </a:tblGrid>
              <a:tr h="6537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537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 для выполнения переданных полномочий контрольно-счетного органа поселения по осуществлению внешнего муниципального финансового контроля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463,9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463,9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1152128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260648"/>
            <a:ext cx="6732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 – значимые проекты.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7" cy="4563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1799"/>
                <a:gridCol w="864096"/>
                <a:gridCol w="864096"/>
                <a:gridCol w="864096"/>
                <a:gridCol w="1167340"/>
                <a:gridCol w="1306285"/>
                <a:gridCol w="1306285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ожидаемое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 проект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мероприятий для детей и молодежи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27566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Изготовление, доставка и установка надгробных памятников участникам ВОВ и локальных войн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27566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Возмещение пенсионерам старше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70-ти лет капитального ремонта, находящегося в их собственности жилого помещения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Проведений спортивных мероприятий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908720"/>
            <a:ext cx="83058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МУНИЦИПАЛЬНЫЕ ПРОГРАММЫ </a:t>
            </a:r>
            <a:br>
              <a:rPr lang="ru-RU" sz="2000" dirty="0" smtClean="0"/>
            </a:br>
            <a:r>
              <a:rPr lang="ru-RU" sz="2000" dirty="0" smtClean="0"/>
              <a:t>МО «ТЕЛЬВИСОЧНЫЙ СЕЛЬСОВЕТ» НАО</a:t>
            </a:r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628800"/>
          <a:ext cx="9143999" cy="5455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2916"/>
                <a:gridCol w="1256410"/>
                <a:gridCol w="1256410"/>
                <a:gridCol w="1055936"/>
                <a:gridCol w="962327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ожидаемое исполнение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"Молодежь муниципального образования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сельсовет" Ненецкого автономного округа на 2020 - 2022 годы"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"Старшее поколение муниципального образования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сельсовет" НАО на 2020-2022 годы"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161,2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127,4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127,4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132,5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малого и среднего предпринимательства муниципального образования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сельсовет" НАО на 2020-2022 годы"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"Снос домов, признанных в установленном порядке ветхими и/или аварийными и подлежащими сносу или реконструкции, на территории муниципального образования «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сельсовет» Ненецкого автономного округа на 2019-2023 годы.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495,1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799,4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 «Развитие и поддержка  муниципального жилищного фонда  муниципального образования «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сельсовет» Ненецкого автономного округа на 2019-2022 годы».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409,3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43608" y="0"/>
            <a:ext cx="81003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04864"/>
            <a:ext cx="8712968" cy="2862322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Публичные слушания по обсуждению проекта местного бюджета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2021 год состоятся 03 декабря 2020 года 15:00 час  в здании администрации муниципального образования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сельсовет» Ненецкого автономного округа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 решения  «О местном бюджете на 2021 год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» 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размещен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официальном сайте Администрации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- Бюджет для граждан –  Бюджет для граждан – Проект решения «О местном бюджете на 2021 год» (презентация)</a:t>
            </a: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1" y="1484784"/>
            <a:ext cx="8568952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УЧАСТИЕ ГРАЖДАН В ОБСУЖДЕНИИ ПРОЕКТА МЕСТНОГО БЮДЖЕТА НА 2021 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36004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показатели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268760"/>
          <a:ext cx="9144000" cy="559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728"/>
                <a:gridCol w="720080"/>
                <a:gridCol w="936104"/>
                <a:gridCol w="864096"/>
                <a:gridCol w="1008112"/>
                <a:gridCol w="1080120"/>
                <a:gridCol w="1080120"/>
                <a:gridCol w="1331640"/>
              </a:tblGrid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един.</a:t>
                      </a:r>
                    </a:p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2020 оценка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Население зарегистрированное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тыс.ч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861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861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858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Инфраструктура: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Электрические сети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13 387,32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13387,32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Электростанции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Трансформаторные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подстанции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Протяженность ВЛ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Котельные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Теплотрассы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Газораспределительная сеть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36004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показатели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268760"/>
          <a:ext cx="9144000" cy="6464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728"/>
                <a:gridCol w="720080"/>
                <a:gridCol w="936104"/>
                <a:gridCol w="864096"/>
                <a:gridCol w="1008112"/>
                <a:gridCol w="1080120"/>
                <a:gridCol w="1080120"/>
                <a:gridCol w="1331640"/>
              </a:tblGrid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един.</a:t>
                      </a:r>
                    </a:p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2020 оценка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Многоквартирные дома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кв.м.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10671,5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10671,5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11218,5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11218,5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11218,5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11218,5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Блокированные дома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кв.м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3361,9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3361,9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3435,1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3435,1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3435,1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3435,1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Индивидуальные жилые дома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кв.м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119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118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11995,8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11995,8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11995,8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11995,8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Пожарные водоемы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Земельные участки,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находящиеся в </a:t>
                      </a:r>
                      <a:r>
                        <a:rPr lang="ru-RU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соственности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Водоснабжение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(колодцы с питьевой водой)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Дороги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Финансирование по благоустройству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2 871,2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4 226,6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3 732,3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1 586,6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1 966,2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2 035,1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Памятники культуры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(Крест обетный0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36004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показатели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268760"/>
          <a:ext cx="9144000" cy="7167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728"/>
                <a:gridCol w="864096"/>
                <a:gridCol w="864096"/>
                <a:gridCol w="936104"/>
                <a:gridCol w="1080120"/>
                <a:gridCol w="1008112"/>
                <a:gridCol w="1080120"/>
                <a:gridCol w="1187624"/>
              </a:tblGrid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един.</a:t>
                      </a:r>
                    </a:p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2020 оценка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 МО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дефицит/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35016,2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34138,4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62494,0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50358,2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12135,8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74841,8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87801,3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-12959,5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39204,1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39204,1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31956,6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31956,6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32665,1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32665,1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Малые и средние предприятия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Численность детей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дошкольных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учр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начального обр.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среднего обр.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чел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Многодетные семьи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должности (служащие)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программы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79208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направления налоговой политики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2021 год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5576" y="2109557"/>
            <a:ext cx="727280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способствовать  увеличению поступлений налоговых и неналоговых доходов в местный бюджет;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снизить имеющуюся недоимку по налоговым и неналоговым доходам, поступающим в местный бюджет. Особое внимание обратить на недоимку по налогу на имущество физических лиц.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увеличить доходы за счет повышения эффективности управления объектами муниципальной собственности.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обеспечить полноту поступления в местный бюджет земельного налога  (путем усиления муниципального контроля за использованием земель). Принять меры к установлению землепользователей, использующих земельные участки без оформления земельно-правовых документов, при этом обеспечить контроль за оформлением прав на используемые земельные участки</a:t>
            </a: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Продолжить работу по выявлению обособленных организаций, осуществляющих деятельность на территории муниципального образования и зарегистрированных за его пределами и принятию мер по постановке их на налоговый учет.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79208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направления бюджетной политики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2021 год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5576" y="2140333"/>
            <a:ext cx="727280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планирование бюджетных ассигнований исходя из необходимости безусловного исполнения действующих расходных обязательств муниципального образования;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сравнительная оценка эффективности новых расходных обязательств с учетом сроков и механизмов их реализации;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повышение прозрачности бюджета муниципального образования;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формирование программ исходя из четко определенных долгосрочных целей социально – экономического развития муниципального образования;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определение объема принимаемых обязательств по программам с учетом финансовых возможностей местного бюджета;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обеспечение результативности и эффективности использования бюджетных средств, при осуществлении бюджетных расходов в рамках программ;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повышения эффективности использования имущества; 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размещение на официальном сайте открытых данных, включая «Бюджет для граждан». </a:t>
            </a: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64807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ОСНОВНЫЕ ХАРАКТЕРИСТИКИ МЕСТНОГО БЮДЖЕТА</a:t>
            </a:r>
            <a:endParaRPr lang="ru-RU" sz="28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504" y="1844825"/>
          <a:ext cx="8928992" cy="4680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0718"/>
                <a:gridCol w="1687556"/>
                <a:gridCol w="1757870"/>
                <a:gridCol w="1862848"/>
              </a:tblGrid>
              <a:tr h="11923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Показатель, тыс.руб.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проект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38462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62 494,0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75 947,3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39 204,1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59862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Налоговые,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4 845,1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3 102,8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3 178,0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59862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57 648,9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72 844,5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36 026,1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59862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50 358,2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88 869,0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39 204,1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6538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/ Дефицит (+,-)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12 135,8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- 12 921,7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6538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Верхний предел муниципального долга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МУНИЦИПАЛЬНОГО ОБРАЗОВАНИЯ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43204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РАЗМЕР МУНИЦИПАЛЬНОГО ДОЛГА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1772816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Муниципальный долг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сельсовет» НАО не планируется</a:t>
            </a:r>
          </a:p>
        </p:txBody>
      </p:sp>
      <p:pic>
        <p:nvPicPr>
          <p:cNvPr id="10" name="Picture 2" descr="https://realguy.ru/wp-content/uploads/mat_623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708920"/>
            <a:ext cx="7416824" cy="388843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2575</TotalTime>
  <Words>2137</Words>
  <Application>Microsoft Office PowerPoint</Application>
  <PresentationFormat>Экран (4:3)</PresentationFormat>
  <Paragraphs>909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Слайд 1</vt:lpstr>
      <vt:lpstr>Слайд 2</vt:lpstr>
      <vt:lpstr>Основные показатели</vt:lpstr>
      <vt:lpstr>Основные показатели</vt:lpstr>
      <vt:lpstr>Основные показатели</vt:lpstr>
      <vt:lpstr>Основные направления налоговой политики  на 2021 год</vt:lpstr>
      <vt:lpstr>Основные направления бюджетной политики  на 2021 год</vt:lpstr>
      <vt:lpstr>ОСНОВНЫЕ ХАРАКТЕРИСТИКИ МЕСТНОГО БЮДЖЕТА</vt:lpstr>
      <vt:lpstr>РАЗМЕР МУНИЦИПАЛЬНОГО ДОЛГА</vt:lpstr>
      <vt:lpstr>СТРУКТУРА ДОХОДОВ МЕСТНОГО БЮДЖЕТА, тыс.руб.</vt:lpstr>
      <vt:lpstr>СТРУКТУРА НАЛОГОВЫХ ПЛАТЕЖЕЙ В МЕСТНЫЙ БЮДЖЕТ</vt:lpstr>
      <vt:lpstr>СТРУКТУРА НЕНАЛОГОВЫХ ПЛАТЕЖЕЙ В МЕСТНЫЙ БЮДЖЕТ</vt:lpstr>
      <vt:lpstr>СТРУКТУРА БЕЗВОЗМЕЗДНЫХ ПОСТУПЛЕНИЙ В МЕСТНЫЙ БЮДЖЕТ (тыс.руб.)</vt:lpstr>
      <vt:lpstr>ДИНАМИКА СТРУКТУРЫ РАСХОДОВ МЕСТНОГО БЮДЖЕТА  по подразделам </vt:lpstr>
      <vt:lpstr>Слайд 15</vt:lpstr>
      <vt:lpstr>Слайд 16</vt:lpstr>
      <vt:lpstr>Слайд 17</vt:lpstr>
      <vt:lpstr>Слайд 18</vt:lpstr>
      <vt:lpstr>Слайд 19</vt:lpstr>
      <vt:lpstr>Слайд 20</vt:lpstr>
      <vt:lpstr>БЮДЖЕТНЫЕ ИНВЕСТИЦИИ  тыс.руб.</vt:lpstr>
      <vt:lpstr>МЕЖБЮДЖЕТНЫЕ ТРАНСФЕРТЫ   Муниципальному району « «ЗАПОЛЯРНЫЙ РАЙОН»  тыс.руб.</vt:lpstr>
      <vt:lpstr>Слайд 23</vt:lpstr>
      <vt:lpstr>МУНИЦИПАЛЬНЫЕ ПРОГРАММЫ  МО «ТЕЛЬВИСОЧНЫЙ СЕЛЬСОВЕТ» НАО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377</cp:revision>
  <dcterms:created xsi:type="dcterms:W3CDTF">2016-06-20T09:05:39Z</dcterms:created>
  <dcterms:modified xsi:type="dcterms:W3CDTF">2020-11-25T06:04:11Z</dcterms:modified>
</cp:coreProperties>
</file>